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Black"/>
      <p:bold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  <p:embeddedFont>
      <p:font typeface="Montserrat Light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6D55126-6EB2-4AA3-A163-770281742217}">
  <a:tblStyle styleId="{46D55126-6EB2-4AA3-A163-7702817422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E47ADB33-976A-4E89-91B9-26C141E52F6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Light-regular.fntdata"/><Relationship Id="rId11" Type="http://schemas.openxmlformats.org/officeDocument/2006/relationships/font" Target="fonts/MontserratBlack-boldItalic.fntdata"/><Relationship Id="rId22" Type="http://schemas.openxmlformats.org/officeDocument/2006/relationships/font" Target="fonts/MontserratLight-italic.fntdata"/><Relationship Id="rId10" Type="http://schemas.openxmlformats.org/officeDocument/2006/relationships/font" Target="fonts/MontserratBlack-bold.fntdata"/><Relationship Id="rId21" Type="http://schemas.openxmlformats.org/officeDocument/2006/relationships/font" Target="fonts/MontserratLight-bold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23" Type="http://schemas.openxmlformats.org/officeDocument/2006/relationships/font" Target="fonts/MontserratLigh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fc6590d5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fc6590d5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fc98840ef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fc98840ef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82800" y="597900"/>
            <a:ext cx="5856900" cy="3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MOM IN BALANCE</a:t>
            </a:r>
            <a:r>
              <a:rPr lang="nl" sz="1500">
                <a:solidFill>
                  <a:srgbClr val="FD2B6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| RUNNING SCHEME 21 KM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D1007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FOR WHO</a:t>
            </a: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M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are used to running three times a week independently, next to the Mpower workout.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participate in the Mpower workout and you are in good shape.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might have run half a marathon already and your goal is to improve your time and complete the run within two hours.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SCHEME ASSUMPTIONS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The intention is kept very straightforward with some (extensive) intervals to improve speed and create  variety for starting runners. The body needs new impulses to improve itself.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In case you have never ran half a marathon before, it is advisable to first follow the </a:t>
            </a:r>
            <a:r>
              <a:rPr b="1"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21 KM | Recreational scheme</a:t>
            </a: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Ideally you should run three times a week, to familiarize the muscles, tendons and joints to the constant shock loads.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The pace of the intervals should be in D4.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During the indicated breaks in minutes, it is advisable to jog or walk at an easy pace.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Be flexible. If you are tired all day, perform light training or take a day off.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7875" y="126900"/>
            <a:ext cx="2077952" cy="195920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803900" y="510763"/>
            <a:ext cx="18459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&gt;&gt;21 KM&lt;&lt;</a:t>
            </a:r>
            <a:endParaRPr sz="150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RUNNING SCHEME FOR ADVANCED RUNNERS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6223125" y="220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{46D55126-6EB2-4AA3-A163-770281742217}</a:tableStyleId>
              </a:tblPr>
              <a:tblGrid>
                <a:gridCol w="417250"/>
                <a:gridCol w="2078125"/>
              </a:tblGrid>
              <a:tr h="97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solidFill>
                          <a:srgbClr val="FD2B6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INDEX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Break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Series break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D1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Calm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Low heart rate, walking pace</a:t>
                      </a:r>
                      <a:endParaRPr i="1" sz="600">
                        <a:solidFill>
                          <a:srgbClr val="343D49"/>
                        </a:solidFill>
                        <a:latin typeface="Montserrat Light"/>
                        <a:ea typeface="Montserrat Light"/>
                        <a:cs typeface="Montserrat Light"/>
                        <a:sym typeface="Montserrat Ligh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D2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Regular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slightly faster than walking pace, easy to maintain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D3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Rapid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Panting a little more, talk in brief sentences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D4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Extensive interval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Not possible to speak, running up tempo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D5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Intensive </a:t>
                      </a: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interval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In the acidification, can only last shortly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oogle Shape;62;p14"/>
          <p:cNvGraphicFramePr/>
          <p:nvPr/>
        </p:nvGraphicFramePr>
        <p:xfrm>
          <a:off x="464025" y="82407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{E47ADB33-976A-4E89-91B9-26C141E52F68}</a:tableStyleId>
              </a:tblPr>
              <a:tblGrid>
                <a:gridCol w="555050"/>
                <a:gridCol w="734425"/>
                <a:gridCol w="1140400"/>
                <a:gridCol w="3856575"/>
                <a:gridCol w="733500"/>
                <a:gridCol w="1171425"/>
              </a:tblGrid>
              <a:tr h="241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WEEK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 1 (D2)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2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4 (D3)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6 (D1)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chemeClr val="lt1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TOTAL MILEAGE</a:t>
                      </a:r>
                      <a:endParaRPr sz="800">
                        <a:solidFill>
                          <a:schemeClr val="lt1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</a:tr>
              <a:tr h="140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+ 6 x 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32,6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+ 7 x 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35,2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(Recovery week)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+ 3 x 400 + 4 x 800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35,4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400 + 4 x 800 meter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36,8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400 + 2 x 800 meter D4  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37,6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400 + 2 x 800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29,6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(Recovery week)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3" name="Google Shape;63;p14"/>
          <p:cNvSpPr txBox="1"/>
          <p:nvPr/>
        </p:nvSpPr>
        <p:spPr>
          <a:xfrm>
            <a:off x="464025" y="334875"/>
            <a:ext cx="753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THE FIRST 8 WEEKS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Google Shape;68;p15"/>
          <p:cNvGraphicFramePr/>
          <p:nvPr/>
        </p:nvGraphicFramePr>
        <p:xfrm>
          <a:off x="464025" y="82407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{E47ADB33-976A-4E89-91B9-26C141E52F68}</a:tableStyleId>
              </a:tblPr>
              <a:tblGrid>
                <a:gridCol w="555050"/>
                <a:gridCol w="734425"/>
                <a:gridCol w="1140400"/>
                <a:gridCol w="3856575"/>
                <a:gridCol w="733500"/>
                <a:gridCol w="1171425"/>
              </a:tblGrid>
              <a:tr h="241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WEEK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 1 (D2)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2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4 (D3)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6 (D1)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chemeClr val="lt1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TOTAL MILEAGE</a:t>
                      </a:r>
                      <a:endParaRPr sz="800">
                        <a:solidFill>
                          <a:schemeClr val="lt1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</a:tr>
              <a:tr h="140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+ 3 x 1600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37,8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1600 meter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40,4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1600 meter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1600 meter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33,4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(Recovery week)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+ 3 x (1000-600-400 meter)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 / SB = 3)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43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(1000-600-400 meter)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 / SB = 3)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47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+ 2 x (1000-600 meter)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 / SB = 3)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31,2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 easy run in D1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km easy run with </a:t>
                      </a:r>
                      <a:b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few accelerations between lampposts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RACE DAY!</a:t>
                      </a:r>
                      <a:endParaRPr b="1"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69" name="Google Shape;69;p15"/>
          <p:cNvSpPr txBox="1"/>
          <p:nvPr/>
        </p:nvSpPr>
        <p:spPr>
          <a:xfrm>
            <a:off x="464025" y="334875"/>
            <a:ext cx="753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THE LAST 8 WEEKS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